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5"/>
  </p:notesMasterIdLst>
  <p:handoutMasterIdLst>
    <p:handoutMasterId r:id="rId26"/>
  </p:handoutMasterIdLst>
  <p:sldIdLst>
    <p:sldId id="257" r:id="rId5"/>
    <p:sldId id="273" r:id="rId6"/>
    <p:sldId id="265" r:id="rId7"/>
    <p:sldId id="272" r:id="rId8"/>
    <p:sldId id="266" r:id="rId9"/>
    <p:sldId id="274" r:id="rId10"/>
    <p:sldId id="275" r:id="rId11"/>
    <p:sldId id="276" r:id="rId12"/>
    <p:sldId id="293" r:id="rId13"/>
    <p:sldId id="278" r:id="rId14"/>
    <p:sldId id="286" r:id="rId15"/>
    <p:sldId id="292" r:id="rId16"/>
    <p:sldId id="287" r:id="rId17"/>
    <p:sldId id="285" r:id="rId18"/>
    <p:sldId id="280" r:id="rId19"/>
    <p:sldId id="281" r:id="rId20"/>
    <p:sldId id="282" r:id="rId21"/>
    <p:sldId id="283" r:id="rId22"/>
    <p:sldId id="284" r:id="rId23"/>
    <p:sldId id="270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D03447BB-5D67-496B-8E87-E561075AD55C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0" autoAdjust="0"/>
    <p:restoredTop sz="94660"/>
  </p:normalViewPr>
  <p:slideViewPr>
    <p:cSldViewPr>
      <p:cViewPr varScale="1">
        <p:scale>
          <a:sx n="61" d="100"/>
          <a:sy n="61" d="100"/>
        </p:scale>
        <p:origin x="45" y="10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95" d="100"/>
          <a:sy n="95" d="100"/>
        </p:scale>
        <p:origin x="696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DE8356-FFDA-4E74-B804-79023C7DD259}" type="datetimeFigureOut">
              <a:rPr lang="en-US" smtClean="0"/>
              <a:t>6/15/2019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CB32D8-F2D2-4D01-80A9-88F3B128AE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84722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6-13T21:12:32.82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1 108,'47'13,"8"6,5 2,16 0,0-2,2-4,38 1,-9-7,0-4,34-6,-72-4,8-4,-15 1,41 1,57 4,134 0,-178 12,-1 4,63 19,-98-19,1-2,0-5,1-3,18-4,502-37,-564 36,505-65,-148 14,14 1,198-18,-391 57,182 14,-371 0,1 2,-1 0,1 2,-1 2,0 0,-1 1,0 2,0 1,-1 1,9 6,202 127,-138-89,-46-28,9 9,-45-25,-16-12,0 1,1-1,-1 0,1 0,-1 0,0 1,1-1,-1 0,0 1,1-1,-1 0,0 1,0-1,1 0,-1 1,0-1,0 1,1-1,-1 0,0 1,0-1,0 1,0-1,0 1,0-1,0 1,0-1,0 0,0 1,0-1,0 1,0-1,0 1,0-1,0 0,-1 1,1 0,-1-1,0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6-13T21:12:34.21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68,'0'0,"0"0,0 0,0 0,3 3,14 9,0-1,1-1,0-1,1 0,0-1,0-1,4 0,35 8,51 8,-10-9,0-3,52-4,201-13,152-31,73-3,-103 35,-371 8,66 11,-34-2,-83-10,0-2,34-5,102-18,-50 4,194-26,-87 10,50 7,-226 27,0 3,0 3,0 3,-1 3,29 10,83 17,2-8,1-7,136-4,-289-18,46 1,0-4,61-8,-106 5,19-3,0 3,17 1,-62 4,0 0,0-1,0 0,-1 1,1-2,1 1,12-6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6-13T21:12:35.74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0 402,'11'-5,"-4"0,27-12,1 1,0 2,22-5,114-27,-121 34,408-93,223-13,-505 95,119 3,-222 19,0 3,0 4,-1 2,0 4,33 11,-19 5,0 3,34 21,4 1,-39-20,2-4,37 6,-66-22,1-3,0-2,0-3,15-2,-46-3,720-9,-578 7,142 18,-246-11,100 4,139 13,-192-10,285 26,-300-32,182 14,-193-10,1 4,13 8,-96-21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6-13T21:12:37.13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11 67,'-4'17,"2"-11,1 1,0-1,0 1,0 0,1-1,0 1,0 2,1-7,-1 0,1 0,-1 0,1 0,0 0,0-1,0 1,0 0,0 0,0-1,0 1,1 0,-1-1,1 1,-1-1,1 0,-1 1,1-1,0 0,0 0,-1 0,1 0,0-1,0 1,0 0,1-1,8 3,0 0,0-1,0 0,0-1,3-1,63-1,-73 1,213-17,72-20,-173 21,503-61,4 37,-190 45,1 19,87 29,-87-3,150 18,35-13,-538-51,74 14,-144-15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6-13T21:12:38.15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0,'10'4,"-2"0,23 8,2-2,-1-2,1-1,1-1,22 0,173 2,-223-8,569-8,-96-1,580 0,-966 8,384-16,-201 5,-91 10,1 9,112 22,-159-11,186 18,-249-32,1-3,0-3,20-6,245-12,-177 14,461-19,-600 23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6-13T21:12:39.96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0 298,'0'0,"0"1,0-1,0 0,0 0,0 0,0 0,0 1,0-1,0 0,0 0,0 0,0 1,1-1,-1 0,0 0,0 0,0 0,0 1,0-1,0 0,0 0,0 0,1 0,-1 0,0 1,0-1,0 0,0 0,1 0,-1 0,0 0,0 0,0 0,0 0,1 0,-1 0,0 0,0 0,0 0,0 0,1 0,-1 0,10-2,-3 0,235-59,3 12,169-10,1099-65,-1321 118,38 10,-142 2,-1 3,0 4,65 20,8 17,-101-29,2-3,0-2,47 4,33-7,42-5,143-9,-252 0,-57 1,296-1,0 16,-154-1,331 34,69-3,-306-28,200 27,-429-40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3DDCE7-616C-4285-A468-7301F171BC93}" type="datetimeFigureOut">
              <a:rPr lang="en-US" smtClean="0"/>
              <a:t>6/15/2019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C1D8F7-2BDD-4C56-98AF-2E212EF349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6194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38800" y="304801"/>
            <a:ext cx="5486400" cy="2514599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638800" y="2895600"/>
            <a:ext cx="5486400" cy="914400"/>
          </a:xfrm>
        </p:spPr>
        <p:txBody>
          <a:bodyPr/>
          <a:lstStyle>
            <a:lvl1pPr marL="0" indent="0" algn="l">
              <a:spcBef>
                <a:spcPts val="1200"/>
              </a:spcBef>
              <a:buNone/>
              <a:defRPr sz="2400">
                <a:solidFill>
                  <a:schemeClr val="bg2">
                    <a:lumMod val="25000"/>
                    <a:lumOff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0533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2EC29-B8C5-4C7A-B6DA-418494D5CB21}" type="datetimeFigureOut">
              <a:rPr lang="en-US" smtClean="0"/>
              <a:t>6/15/2019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43838-BFF5-400C-B067-3DF4A5F395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512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6400" y="365125"/>
            <a:ext cx="1828800" cy="56546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365125"/>
            <a:ext cx="8001000" cy="56546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2EC29-B8C5-4C7A-B6DA-418494D5CB21}" type="datetimeFigureOut">
              <a:rPr lang="en-US" smtClean="0"/>
              <a:t>6/15/2019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43838-BFF5-400C-B067-3DF4A5F395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379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2EC29-B8C5-4C7A-B6DA-418494D5CB21}" type="datetimeFigureOut">
              <a:rPr lang="en-US" smtClean="0"/>
              <a:t>6/15/2019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43838-BFF5-400C-B067-3DF4A5F395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009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0450" y="1676401"/>
            <a:ext cx="10058400" cy="1752600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0450" y="3581400"/>
            <a:ext cx="10058400" cy="114300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2EC29-B8C5-4C7A-B6DA-418494D5CB21}" type="datetimeFigureOut">
              <a:rPr lang="en-US" smtClean="0"/>
              <a:t>6/15/2019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43838-BFF5-400C-B067-3DF4A5F395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65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1676401"/>
            <a:ext cx="4846320" cy="4343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78880" y="1676401"/>
            <a:ext cx="4846320" cy="4343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2EC29-B8C5-4C7A-B6DA-418494D5CB21}" type="datetimeFigureOut">
              <a:rPr lang="en-US" smtClean="0"/>
              <a:t>6/15/2019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43838-BFF5-400C-B067-3DF4A5F395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256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1681163"/>
            <a:ext cx="4846320" cy="823912"/>
          </a:xfrm>
        </p:spPr>
        <p:txBody>
          <a:bodyPr anchor="ctr"/>
          <a:lstStyle>
            <a:lvl1pPr marL="0" indent="0">
              <a:buNone/>
              <a:defRPr sz="2400" b="0">
                <a:solidFill>
                  <a:schemeClr val="bg2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6800" y="2505075"/>
            <a:ext cx="4846320" cy="35147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78880" y="1681163"/>
            <a:ext cx="4846320" cy="823912"/>
          </a:xfrm>
        </p:spPr>
        <p:txBody>
          <a:bodyPr anchor="ctr"/>
          <a:lstStyle>
            <a:lvl1pPr marL="0" indent="0">
              <a:buNone/>
              <a:defRPr sz="2400" b="0">
                <a:solidFill>
                  <a:schemeClr val="bg2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78880" y="2505075"/>
            <a:ext cx="4846320" cy="35147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2EC29-B8C5-4C7A-B6DA-418494D5CB21}" type="datetimeFigureOut">
              <a:rPr lang="en-US" smtClean="0"/>
              <a:t>6/15/2019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43838-BFF5-400C-B067-3DF4A5F395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426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2EC29-B8C5-4C7A-B6DA-418494D5CB21}" type="datetimeFigureOut">
              <a:rPr lang="en-US" smtClean="0"/>
              <a:t>6/15/2019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43838-BFF5-400C-B067-3DF4A5F395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930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2EC29-B8C5-4C7A-B6DA-418494D5CB21}" type="datetimeFigureOut">
              <a:rPr lang="en-US" smtClean="0"/>
              <a:t>6/15/2019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43838-BFF5-400C-B067-3DF4A5F395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200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74676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24800" y="838200"/>
            <a:ext cx="3657600" cy="2133600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838200"/>
            <a:ext cx="6172200" cy="5181601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24802" y="3124200"/>
            <a:ext cx="3657600" cy="28956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79593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24800" y="838200"/>
            <a:ext cx="3657600" cy="2133600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0" y="0"/>
            <a:ext cx="7239000" cy="6858000"/>
          </a:xfrm>
          <a:solidFill>
            <a:schemeClr val="bg1"/>
          </a:solidFill>
        </p:spPr>
        <p:txBody>
          <a:bodyPr tIns="36576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24801" y="3124200"/>
            <a:ext cx="3657600" cy="28956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Rectangle 7"/>
          <p:cNvSpPr/>
          <p:nvPr/>
        </p:nvSpPr>
        <p:spPr>
          <a:xfrm>
            <a:off x="7239000" y="0"/>
            <a:ext cx="2286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115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304800"/>
            <a:ext cx="100584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1676400"/>
            <a:ext cx="10058400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70918" y="6392562"/>
            <a:ext cx="7082481" cy="1809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34400" y="6392562"/>
            <a:ext cx="1295400" cy="1809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62EC29-B8C5-4C7A-B6DA-418494D5CB21}" type="datetimeFigureOut">
              <a:rPr lang="en-US" smtClean="0"/>
              <a:pPr/>
              <a:t>6/15/2019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058400" y="6392562"/>
            <a:ext cx="1066800" cy="1809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043838-BFF5-400C-B067-3DF4A5F395D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20951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228600" algn="l" defTabSz="91440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7724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5156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32588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87452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4884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2316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13" Type="http://schemas.openxmlformats.org/officeDocument/2006/relationships/customXml" Target="../ink/ink6.xml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12" Type="http://schemas.openxmlformats.org/officeDocument/2006/relationships/image" Target="../media/image1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0.png"/><Relationship Id="rId11" Type="http://schemas.openxmlformats.org/officeDocument/2006/relationships/customXml" Target="../ink/ink5.xml"/><Relationship Id="rId5" Type="http://schemas.openxmlformats.org/officeDocument/2006/relationships/customXml" Target="../ink/ink2.xml"/><Relationship Id="rId10" Type="http://schemas.openxmlformats.org/officeDocument/2006/relationships/image" Target="../media/image18.png"/><Relationship Id="rId4" Type="http://schemas.openxmlformats.org/officeDocument/2006/relationships/image" Target="../media/image150.png"/><Relationship Id="rId9" Type="http://schemas.openxmlformats.org/officeDocument/2006/relationships/customXml" Target="../ink/ink4.xml"/><Relationship Id="rId1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35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ghopkins/nba-injuries-2010-2018/kernels" TargetMode="External"/><Relationship Id="rId7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hyperlink" Target="http://www.kaggle.com/" TargetMode="Externa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38800" y="304801"/>
            <a:ext cx="5486400" cy="2057399"/>
          </a:xfrm>
        </p:spPr>
        <p:txBody>
          <a:bodyPr>
            <a:normAutofit/>
          </a:bodyPr>
          <a:lstStyle/>
          <a:p>
            <a:r>
              <a:rPr lang="en-US" dirty="0"/>
              <a:t>NBA Hurts: </a:t>
            </a:r>
            <a:r>
              <a:rPr lang="en-US" sz="4000" dirty="0"/>
              <a:t>Injuries in Professional Basketball, 2010-2018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638800" y="2362200"/>
            <a:ext cx="5486400" cy="914400"/>
          </a:xfrm>
        </p:spPr>
        <p:txBody>
          <a:bodyPr/>
          <a:lstStyle/>
          <a:p>
            <a:r>
              <a:rPr lang="en-US" dirty="0"/>
              <a:t>Mark Bickerton, Justin Hobbs, Mychal Spivey, Katy Webb</a:t>
            </a:r>
          </a:p>
        </p:txBody>
      </p:sp>
    </p:spTree>
    <p:extLst>
      <p:ext uri="{BB962C8B-B14F-4D97-AF65-F5344CB8AC3E}">
        <p14:creationId xmlns:p14="http://schemas.microsoft.com/office/powerpoint/2010/main" val="576090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A88BC93-DDA4-4F1A-AD21-011C9A1B2C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8388"/>
            <a:ext cx="12192000" cy="476122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3D681F80-492E-4654-B15D-628F2491EBD3}"/>
                  </a:ext>
                </a:extLst>
              </p14:cNvPr>
              <p14:cNvContentPartPr/>
              <p14:nvPr/>
            </p14:nvContentPartPr>
            <p14:xfrm>
              <a:off x="9735622" y="1107578"/>
              <a:ext cx="2318400" cy="1371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3D681F80-492E-4654-B15D-628F2491EBD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681982" y="999938"/>
                <a:ext cx="2426040" cy="35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EBD707D6-8D55-4197-8B8E-F94328BBD87F}"/>
                  </a:ext>
                </a:extLst>
              </p14:cNvPr>
              <p14:cNvContentPartPr/>
              <p14:nvPr/>
            </p14:nvContentPartPr>
            <p14:xfrm>
              <a:off x="9850462" y="1312778"/>
              <a:ext cx="2248920" cy="770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EBD707D6-8D55-4197-8B8E-F94328BBD87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796462" y="1205138"/>
                <a:ext cx="2356560" cy="29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54662A43-96AC-46A5-B21D-F13354A875B7}"/>
                  </a:ext>
                </a:extLst>
              </p14:cNvPr>
              <p14:cNvContentPartPr/>
              <p14:nvPr/>
            </p14:nvContentPartPr>
            <p14:xfrm>
              <a:off x="9805102" y="943058"/>
              <a:ext cx="2327400" cy="1857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54662A43-96AC-46A5-B21D-F13354A875B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751102" y="835418"/>
                <a:ext cx="2435040" cy="40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BE73F37A-D424-48C7-B76B-7413AE11F01E}"/>
                  </a:ext>
                </a:extLst>
              </p14:cNvPr>
              <p14:cNvContentPartPr/>
              <p14:nvPr/>
            </p14:nvContentPartPr>
            <p14:xfrm>
              <a:off x="10056022" y="1090658"/>
              <a:ext cx="1916640" cy="1008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BE73F37A-D424-48C7-B76B-7413AE11F01E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0002382" y="982658"/>
                <a:ext cx="2024280" cy="31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C52176F7-8458-4B3C-8DC0-0BD61128F7AF}"/>
                  </a:ext>
                </a:extLst>
              </p14:cNvPr>
              <p14:cNvContentPartPr/>
              <p14:nvPr/>
            </p14:nvContentPartPr>
            <p14:xfrm>
              <a:off x="9901942" y="1354898"/>
              <a:ext cx="2178360" cy="3708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C52176F7-8458-4B3C-8DC0-0BD61128F7AF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848302" y="1246898"/>
                <a:ext cx="2286000" cy="25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3D038726-D7F9-48EA-8BAF-B7E6899BA09F}"/>
                  </a:ext>
                </a:extLst>
              </p14:cNvPr>
              <p14:cNvContentPartPr/>
              <p14:nvPr/>
            </p14:nvContentPartPr>
            <p14:xfrm>
              <a:off x="9775942" y="1222778"/>
              <a:ext cx="2529720" cy="1422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3D038726-D7F9-48EA-8BAF-B7E6899BA09F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9721942" y="1114778"/>
                <a:ext cx="2637360" cy="357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65182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9FA8424-FCDE-42BA-87E2-6EFA9A4F69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76200"/>
            <a:ext cx="9525000" cy="25972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C835BDE-BB05-4457-8CB2-9800EDEEAB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0946" y="2871469"/>
            <a:ext cx="8991600" cy="21577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3360B75-29B0-447D-AF31-553E6AC21A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258628"/>
            <a:ext cx="12192000" cy="1523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526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C099D75-B684-4D60-A110-D889C1432C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4800"/>
            <a:ext cx="12192000" cy="246348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91C5D87-6A7F-4662-8283-C8BEB736D1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048000"/>
            <a:ext cx="12192000" cy="3507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997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65E1566-CA7E-4EED-AF4F-397DF3B290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16833"/>
            <a:ext cx="12192000" cy="2824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081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66DD1805-7530-4EA0-B552-6A7B35E8A933}"/>
              </a:ext>
            </a:extLst>
          </p:cNvPr>
          <p:cNvSpPr txBox="1"/>
          <p:nvPr/>
        </p:nvSpPr>
        <p:spPr>
          <a:xfrm>
            <a:off x="76200" y="4876800"/>
            <a:ext cx="1905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Mean BMI: 25.7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7DFE22-B37A-4D8E-8AAF-2618630BF823}"/>
              </a:ext>
            </a:extLst>
          </p:cNvPr>
          <p:cNvSpPr txBox="1"/>
          <p:nvPr/>
        </p:nvSpPr>
        <p:spPr>
          <a:xfrm>
            <a:off x="6781800" y="5706070"/>
            <a:ext cx="2971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 Injury by BMI: 25.5-26</a:t>
            </a:r>
          </a:p>
          <a:p>
            <a:endParaRPr lang="en-US" dirty="0"/>
          </a:p>
        </p:txBody>
      </p: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A3A45CEA-11C1-45A4-BB60-571B388D9A6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2" t="-3490" r="26827" b="3490"/>
          <a:stretch/>
        </p:blipFill>
        <p:spPr>
          <a:xfrm>
            <a:off x="4715054" y="728973"/>
            <a:ext cx="7429500" cy="4951218"/>
          </a:xfrm>
          <a:prstGeom prst="rect">
            <a:avLst/>
          </a:prstGeo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4863CCE1-53FF-431A-A990-4172A78775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59" y="1600179"/>
            <a:ext cx="4633041" cy="3200421"/>
          </a:xfrm>
          <a:prstGeom prst="rect">
            <a:avLst/>
          </a:prstGeom>
        </p:spPr>
      </p:pic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7BF0BB54-1A48-4EB8-944D-932A5E125B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420" y="533400"/>
            <a:ext cx="1157978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754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6E81833-DF9C-4540-B58F-A7E21230BB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228600"/>
            <a:ext cx="9090991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77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0F030EE-F3FF-43A3-8806-1EF8A1378E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242189"/>
            <a:ext cx="8610600" cy="631101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C41C2CA-CABC-4546-BA8C-4D3D99AC2970}"/>
              </a:ext>
            </a:extLst>
          </p:cNvPr>
          <p:cNvSpPr txBox="1"/>
          <p:nvPr/>
        </p:nvSpPr>
        <p:spPr>
          <a:xfrm>
            <a:off x="7239000" y="609600"/>
            <a:ext cx="2133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UCLA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2466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F6FFE6A-AAD0-4764-AFF5-CB568ECC03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435985"/>
            <a:ext cx="8934450" cy="588861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CCDEB81-1D60-4A40-AA05-3060FE18B9B9}"/>
              </a:ext>
            </a:extLst>
          </p:cNvPr>
          <p:cNvSpPr txBox="1"/>
          <p:nvPr/>
        </p:nvSpPr>
        <p:spPr>
          <a:xfrm>
            <a:off x="9525000" y="5638800"/>
            <a:ext cx="243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Mean age of NBA players- 26.8</a:t>
            </a:r>
          </a:p>
        </p:txBody>
      </p:sp>
    </p:spTree>
    <p:extLst>
      <p:ext uri="{BB962C8B-B14F-4D97-AF65-F5344CB8AC3E}">
        <p14:creationId xmlns:p14="http://schemas.microsoft.com/office/powerpoint/2010/main" val="2242868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C806F2-B9E7-44B7-920E-B00CF33F9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Limitations/Considerations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1FC7FE-76C2-4702-9110-624C04FF3A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Were there really 2,808 arm fractures in players with a BMI of 27-27.5?!</a:t>
            </a:r>
          </a:p>
          <a:p>
            <a:endParaRPr lang="en-US" dirty="0"/>
          </a:p>
          <a:p>
            <a:r>
              <a:rPr lang="en-US" dirty="0"/>
              <a:t>The dataset shows not only the occurrence of each player’s injury, but also the number of games that player was sidelined with the injury; i.e. the dataset is injuries, compounded by injury duration</a:t>
            </a:r>
          </a:p>
          <a:p>
            <a:endParaRPr lang="en-US" dirty="0"/>
          </a:p>
          <a:p>
            <a:r>
              <a:rPr lang="en-US" dirty="0"/>
              <a:t>This isn’t necessarily a bad thing: </a:t>
            </a:r>
          </a:p>
          <a:p>
            <a:pPr lvl="1"/>
            <a:r>
              <a:rPr lang="en-US" dirty="0"/>
              <a:t>What we can relate to the NBA is not only who is more likely to be injured, but also give them a sense of the cumulative impact of the injury</a:t>
            </a:r>
          </a:p>
          <a:p>
            <a:pPr lvl="1"/>
            <a:endParaRPr lang="en-US" dirty="0"/>
          </a:p>
          <a:p>
            <a:r>
              <a:rPr lang="en-US" dirty="0"/>
              <a:t>What about the stats?</a:t>
            </a:r>
          </a:p>
          <a:p>
            <a:pPr marL="274320" lvl="1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968EAD-8E17-484F-AE44-1AF081D7C1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0"/>
            <a:ext cx="7842775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A001864-F565-417D-87ED-30A19D6CA2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19" y="457200"/>
            <a:ext cx="11409362" cy="5260197"/>
          </a:xfrm>
          <a:prstGeom prst="rect">
            <a:avLst/>
          </a:prstGeom>
        </p:spPr>
      </p:pic>
      <p:pic>
        <p:nvPicPr>
          <p:cNvPr id="6" name="Picture 5" descr="A person with hat&#10;&#10;Description automatically generated">
            <a:extLst>
              <a:ext uri="{FF2B5EF4-FFF2-40B4-BE49-F238E27FC236}">
                <a16:creationId xmlns:a16="http://schemas.microsoft.com/office/drawing/2014/main" id="{19E60475-5702-4E89-A222-D6B93BA29B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2355" y="808892"/>
            <a:ext cx="3852863" cy="4811287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C042F510-0B9F-4488-A104-DBFA026268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400" y="1066800"/>
            <a:ext cx="6231746" cy="4304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95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A74034-C33C-4E33-92A4-22A7AAAF59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86788-7149-4927-B731-747ECD409B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sz="2600" dirty="0"/>
              <a:t>What are the most common injuries in the NBA? </a:t>
            </a:r>
          </a:p>
          <a:p>
            <a:endParaRPr lang="en-US" sz="2600" dirty="0"/>
          </a:p>
          <a:p>
            <a:r>
              <a:rPr lang="en-US" sz="2600" dirty="0"/>
              <a:t>Are players with certain characteristics more likely to be injured?</a:t>
            </a:r>
          </a:p>
          <a:p>
            <a:pPr lvl="1"/>
            <a:r>
              <a:rPr lang="en-US" sz="2600" dirty="0"/>
              <a:t>Age? </a:t>
            </a:r>
          </a:p>
          <a:p>
            <a:pPr lvl="1"/>
            <a:r>
              <a:rPr lang="en-US" sz="2600" dirty="0"/>
              <a:t>Size? </a:t>
            </a:r>
          </a:p>
          <a:p>
            <a:pPr lvl="1"/>
            <a:r>
              <a:rPr lang="en-US" sz="2600" dirty="0"/>
              <a:t>Position? </a:t>
            </a:r>
          </a:p>
          <a:p>
            <a:pPr lvl="1"/>
            <a:r>
              <a:rPr lang="en-US" sz="2600" dirty="0"/>
              <a:t>Collegiate training?</a:t>
            </a:r>
          </a:p>
          <a:p>
            <a:endParaRPr lang="en-US" sz="2600" dirty="0"/>
          </a:p>
          <a:p>
            <a:r>
              <a:rPr lang="en-US" sz="2600" dirty="0"/>
              <a:t>We would recommend to the NBA that they provide extra PT resources for their Guards, perhaps examine training strategies to see if there is a way to maintain good guarding but with fewer risks to players (modify strategies used by college teams)</a:t>
            </a:r>
          </a:p>
          <a:p>
            <a:endParaRPr lang="en-US" sz="2600" dirty="0"/>
          </a:p>
          <a:p>
            <a:r>
              <a:rPr lang="en-US" sz="2600" dirty="0"/>
              <a:t>Additional analyses could include: Fine-tuning the injury buckets (e.g. sprained left ankle, torn ACL, concussions, etc.), calculating ratio of salary vs days sidelined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584C74-D149-4ABC-924A-92D0E965A84A}"/>
              </a:ext>
            </a:extLst>
          </p:cNvPr>
          <p:cNvSpPr txBox="1"/>
          <p:nvPr/>
        </p:nvSpPr>
        <p:spPr>
          <a:xfrm>
            <a:off x="5257800" y="1600200"/>
            <a:ext cx="2133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-Sprains and Strains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CDF901-DC35-4377-BF76-3D84DFF76591}"/>
              </a:ext>
            </a:extLst>
          </p:cNvPr>
          <p:cNvSpPr txBox="1"/>
          <p:nvPr/>
        </p:nvSpPr>
        <p:spPr>
          <a:xfrm>
            <a:off x="2157046" y="2690727"/>
            <a:ext cx="2133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-26, 26-28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0A1987-9B54-425C-A0D4-EBB9463C05FB}"/>
              </a:ext>
            </a:extLst>
          </p:cNvPr>
          <p:cNvSpPr txBox="1"/>
          <p:nvPr/>
        </p:nvSpPr>
        <p:spPr>
          <a:xfrm>
            <a:off x="2157046" y="2998504"/>
            <a:ext cx="2133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–BMI 25.5-26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61037E-2C75-41E6-BD7E-1501C150935C}"/>
              </a:ext>
            </a:extLst>
          </p:cNvPr>
          <p:cNvSpPr txBox="1"/>
          <p:nvPr/>
        </p:nvSpPr>
        <p:spPr>
          <a:xfrm>
            <a:off x="2514600" y="3275111"/>
            <a:ext cx="2133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-Guards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DD0136-EE97-46B0-BCC3-FF47871924D8}"/>
              </a:ext>
            </a:extLst>
          </p:cNvPr>
          <p:cNvSpPr txBox="1"/>
          <p:nvPr/>
        </p:nvSpPr>
        <p:spPr>
          <a:xfrm>
            <a:off x="3251200" y="3605405"/>
            <a:ext cx="2133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-UCLA</a:t>
            </a:r>
          </a:p>
        </p:txBody>
      </p:sp>
    </p:spTree>
    <p:extLst>
      <p:ext uri="{BB962C8B-B14F-4D97-AF65-F5344CB8AC3E}">
        <p14:creationId xmlns:p14="http://schemas.microsoft.com/office/powerpoint/2010/main" val="934254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Risks of Injured Players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Kevin Durant’s 2017 contract: $26.54 million 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2CAC37-A3A1-470C-9DEB-1A79369DE2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2936264"/>
            <a:ext cx="11658600" cy="10327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0E757C8-E742-4B91-AFCA-F2A3E4C0AD87}"/>
              </a:ext>
            </a:extLst>
          </p:cNvPr>
          <p:cNvSpPr txBox="1"/>
          <p:nvPr/>
        </p:nvSpPr>
        <p:spPr>
          <a:xfrm>
            <a:off x="8534400" y="3962400"/>
            <a:ext cx="34290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 Times, 6/12/19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DD7B6AC-5242-445B-92FD-F62BDAA5D9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572000"/>
            <a:ext cx="12192000" cy="150547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B2399E1-4BB7-417D-85F3-B1F2B6E2EDDF}"/>
              </a:ext>
            </a:extLst>
          </p:cNvPr>
          <p:cNvSpPr txBox="1"/>
          <p:nvPr/>
        </p:nvSpPr>
        <p:spPr>
          <a:xfrm>
            <a:off x="8686800" y="6172200"/>
            <a:ext cx="34290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Washington Post, 6/14/19</a:t>
            </a:r>
          </a:p>
        </p:txBody>
      </p:sp>
      <p:pic>
        <p:nvPicPr>
          <p:cNvPr id="7" name="Picture 6" descr="A close up of a person&#10;&#10;Description automatically generated">
            <a:extLst>
              <a:ext uri="{FF2B5EF4-FFF2-40B4-BE49-F238E27FC236}">
                <a16:creationId xmlns:a16="http://schemas.microsoft.com/office/drawing/2014/main" id="{ACBBEC66-8E95-4AE9-BFC0-F383AC50C2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1295400"/>
            <a:ext cx="7415267" cy="4648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344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800" dirty="0"/>
              <a:t>Thanks!</a:t>
            </a:r>
          </a:p>
        </p:txBody>
      </p:sp>
      <p:pic>
        <p:nvPicPr>
          <p:cNvPr id="4" name="Picture 3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40AF999F-BC2A-4AAA-B44F-ED55C667E78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444"/>
          <a:stretch/>
        </p:blipFill>
        <p:spPr>
          <a:xfrm>
            <a:off x="3524250" y="1524000"/>
            <a:ext cx="514350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551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72600" y="838200"/>
            <a:ext cx="2819400" cy="2133600"/>
          </a:xfrm>
        </p:spPr>
        <p:txBody>
          <a:bodyPr>
            <a:normAutofit fontScale="90000"/>
          </a:bodyPr>
          <a:lstStyle/>
          <a:p>
            <a:r>
              <a:rPr lang="en-US" dirty="0"/>
              <a:t>The issue: Players are expensive, teams want to win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>
          <a:xfrm>
            <a:off x="9525000" y="3124200"/>
            <a:ext cx="2667000" cy="2895600"/>
          </a:xfrm>
        </p:spPr>
        <p:txBody>
          <a:bodyPr/>
          <a:lstStyle/>
          <a:p>
            <a:r>
              <a:rPr lang="en-US" dirty="0"/>
              <a:t>Fewer injuries mean more active players, better team performance</a:t>
            </a:r>
          </a:p>
        </p:txBody>
      </p:sp>
      <p:sp>
        <p:nvSpPr>
          <p:cNvPr id="6" name="Rounded Rectangle 5" hidden="1"/>
          <p:cNvSpPr/>
          <p:nvPr/>
        </p:nvSpPr>
        <p:spPr>
          <a:xfrm>
            <a:off x="12344400" y="152400"/>
            <a:ext cx="1295400" cy="6553200"/>
          </a:xfrm>
          <a:prstGeom prst="roundRect">
            <a:avLst>
              <a:gd name="adj" fmla="val 9717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200" b="1" i="1" dirty="0">
                <a:latin typeface="Arial" pitchFamily="34" charset="0"/>
                <a:cs typeface="Arial" pitchFamily="34" charset="0"/>
              </a:rPr>
              <a:t>NOTE:</a:t>
            </a:r>
          </a:p>
          <a:p>
            <a:r>
              <a:rPr lang="en-US" sz="1200" i="1" dirty="0">
                <a:latin typeface="Arial" pitchFamily="34" charset="0"/>
                <a:cs typeface="Arial" pitchFamily="34" charset="0"/>
              </a:rPr>
              <a:t>To change images on this slide, select a picture and delete it. Then click the Insert Picture icon</a:t>
            </a:r>
          </a:p>
          <a:p>
            <a:r>
              <a:rPr lang="en-US" sz="1200" i="1" dirty="0">
                <a:latin typeface="Arial" pitchFamily="34" charset="0"/>
                <a:cs typeface="Arial" pitchFamily="34" charset="0"/>
              </a:rPr>
              <a:t>in the placeholder to insert your own image.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2D1CFF1-DE42-46CC-908A-79458230C5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0"/>
            <a:ext cx="9067800" cy="6858000"/>
          </a:xfrm>
        </p:spPr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535D5A9-4328-4EA7-A012-7B2E2A06B6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000" r="7500"/>
          <a:stretch/>
        </p:blipFill>
        <p:spPr>
          <a:xfrm>
            <a:off x="0" y="14639"/>
            <a:ext cx="9067800" cy="68287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2207FBF-B4EC-482C-851B-5BE6D94AA3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0"/>
            <a:ext cx="7022805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18C21B4-BEF7-4150-9FBD-FB528F6AF4E1}"/>
              </a:ext>
            </a:extLst>
          </p:cNvPr>
          <p:cNvSpPr txBox="1"/>
          <p:nvPr/>
        </p:nvSpPr>
        <p:spPr>
          <a:xfrm>
            <a:off x="1828800" y="381000"/>
            <a:ext cx="3124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RAWR!!!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3388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gets injured the most in the NBA?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What are the most common injuries in the NBA?</a:t>
            </a:r>
          </a:p>
          <a:p>
            <a:endParaRPr lang="en-US" dirty="0"/>
          </a:p>
          <a:p>
            <a:r>
              <a:rPr lang="en-US" dirty="0"/>
              <a:t>Are players with certain characteristics more likely to be injured?</a:t>
            </a:r>
          </a:p>
          <a:p>
            <a:pPr lvl="1"/>
            <a:r>
              <a:rPr lang="en-US" dirty="0"/>
              <a:t>Age?</a:t>
            </a:r>
          </a:p>
          <a:p>
            <a:pPr lvl="1"/>
            <a:r>
              <a:rPr lang="en-US" dirty="0"/>
              <a:t>Size?</a:t>
            </a:r>
          </a:p>
          <a:p>
            <a:pPr lvl="1"/>
            <a:r>
              <a:rPr lang="en-US" dirty="0"/>
              <a:t>Position?</a:t>
            </a:r>
          </a:p>
          <a:p>
            <a:pPr lvl="1"/>
            <a:r>
              <a:rPr lang="en-US" dirty="0"/>
              <a:t>Collegiate training?</a:t>
            </a:r>
          </a:p>
          <a:p>
            <a:endParaRPr lang="en-US" dirty="0"/>
          </a:p>
          <a:p>
            <a:r>
              <a:rPr lang="en-US" dirty="0"/>
              <a:t>If we know who is more likely to be injured, can we build a team that may be less injury-prone (and make $$$ off the NBA in consulting fees in the process)?</a:t>
            </a:r>
          </a:p>
          <a:p>
            <a:pPr lvl="1"/>
            <a:r>
              <a:rPr lang="en-US" dirty="0"/>
              <a:t>Don’t judge us, </a:t>
            </a:r>
            <a:r>
              <a:rPr lang="en-US" dirty="0" err="1"/>
              <a:t>ain’t</a:t>
            </a:r>
            <a:r>
              <a:rPr lang="en-US" dirty="0"/>
              <a:t> nobody work for free!!!</a:t>
            </a:r>
          </a:p>
        </p:txBody>
      </p:sp>
    </p:spTree>
    <p:extLst>
      <p:ext uri="{BB962C8B-B14F-4D97-AF65-F5344CB8AC3E}">
        <p14:creationId xmlns:p14="http://schemas.microsoft.com/office/powerpoint/2010/main" val="2469210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304800"/>
            <a:ext cx="10058400" cy="685800"/>
          </a:xfrm>
        </p:spPr>
        <p:txBody>
          <a:bodyPr/>
          <a:lstStyle/>
          <a:p>
            <a:r>
              <a:rPr lang="en-US" dirty="0"/>
              <a:t>Data Sources via Google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EA2E819-10AA-4DD5-B2D3-0370272028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371600"/>
            <a:ext cx="10744200" cy="236461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4E304B4-BB94-4791-BC77-C9C41A249416}"/>
              </a:ext>
            </a:extLst>
          </p:cNvPr>
          <p:cNvSpPr txBox="1"/>
          <p:nvPr/>
        </p:nvSpPr>
        <p:spPr>
          <a:xfrm>
            <a:off x="685800" y="914400"/>
            <a:ext cx="3048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hlinkClick r:id="rId3"/>
              </a:rPr>
              <a:t>www.kaggel.com</a:t>
            </a:r>
            <a:endParaRPr lang="en-US" sz="2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C15DB11-B912-4A8C-A9BD-843B8DE691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4416672"/>
            <a:ext cx="10744200" cy="236512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68C05B2-E75B-4C5B-99B3-B2AD59E31205}"/>
              </a:ext>
            </a:extLst>
          </p:cNvPr>
          <p:cNvSpPr txBox="1"/>
          <p:nvPr/>
        </p:nvSpPr>
        <p:spPr>
          <a:xfrm>
            <a:off x="8610600" y="3931808"/>
            <a:ext cx="3048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hlinkClick r:id="rId5"/>
              </a:rPr>
              <a:t>www.kaggle.com</a:t>
            </a:r>
            <a:endParaRPr lang="en-US" sz="2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81D5A5-03C4-4C69-A0F0-40630E30F3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8695" y="4073534"/>
            <a:ext cx="11430000" cy="270826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2313501-A867-4427-989D-B66B763A9F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6846" y="994943"/>
            <a:ext cx="11101754" cy="2891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083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45F2E-8DA0-484D-94C5-B4C07428D3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04800"/>
            <a:ext cx="10058400" cy="762000"/>
          </a:xfrm>
        </p:spPr>
        <p:txBody>
          <a:bodyPr/>
          <a:lstStyle/>
          <a:p>
            <a:r>
              <a:rPr lang="en-US" dirty="0"/>
              <a:t>Data Munging, OMG the munging…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D583DB-14CE-4CC1-8714-5DFE897C79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066800"/>
            <a:ext cx="10058400" cy="5334000"/>
          </a:xfrm>
        </p:spPr>
        <p:txBody>
          <a:bodyPr>
            <a:normAutofit/>
          </a:bodyPr>
          <a:lstStyle/>
          <a:p>
            <a:r>
              <a:rPr lang="en-US" dirty="0"/>
              <a:t>No one dataset had all the info we needed</a:t>
            </a:r>
          </a:p>
          <a:p>
            <a:endParaRPr lang="en-US" dirty="0"/>
          </a:p>
          <a:p>
            <a:r>
              <a:rPr lang="en-US" dirty="0"/>
              <a:t>Issues: duplicate, even triplicate player names</a:t>
            </a:r>
          </a:p>
          <a:p>
            <a:pPr marL="274320" lvl="1" indent="0">
              <a:buNone/>
            </a:pPr>
            <a:endParaRPr lang="en-US" dirty="0"/>
          </a:p>
          <a:p>
            <a:r>
              <a:rPr lang="en-US" dirty="0"/>
              <a:t>No distinct injury entries or categories; all grouped in a ‘Notes’ column</a:t>
            </a:r>
          </a:p>
          <a:p>
            <a:endParaRPr lang="en-US" dirty="0"/>
          </a:p>
          <a:p>
            <a:r>
              <a:rPr lang="en-US" dirty="0"/>
              <a:t>Data in Imperial vs metric units</a:t>
            </a:r>
          </a:p>
          <a:p>
            <a:endParaRPr lang="en-US" dirty="0"/>
          </a:p>
          <a:p>
            <a:r>
              <a:rPr lang="en-US" dirty="0"/>
              <a:t>Multiple players had multiple injuries within the same season and across seasons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8FAD5B-7FCA-4EA4-A142-FD4F5FF8B7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100" y="1676400"/>
            <a:ext cx="10591800" cy="25868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FCA7532-21D4-412C-8939-CE5CA2B956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808"/>
          <a:stretch/>
        </p:blipFill>
        <p:spPr>
          <a:xfrm>
            <a:off x="697514" y="2282681"/>
            <a:ext cx="10796972" cy="4131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892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CD4F2EE-42A4-4A15-8B3B-7DE0F15716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5352" y="0"/>
            <a:ext cx="67212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115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0749616-4F1A-46DB-B47C-5092AD44CD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51372"/>
            <a:ext cx="12192000" cy="2955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094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0BF1641-9830-4D1A-9221-BD78C5ABE1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143000"/>
            <a:ext cx="11882215" cy="4224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531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Basketball 16x9">
  <a:themeElements>
    <a:clrScheme name="Basketball">
      <a:dk1>
        <a:sysClr val="windowText" lastClr="000000"/>
      </a:dk1>
      <a:lt1>
        <a:sysClr val="window" lastClr="FFFFFF"/>
      </a:lt1>
      <a:dk2>
        <a:srgbClr val="51270B"/>
      </a:dk2>
      <a:lt2>
        <a:srgbClr val="CAAF92"/>
      </a:lt2>
      <a:accent1>
        <a:srgbClr val="8C061E"/>
      </a:accent1>
      <a:accent2>
        <a:srgbClr val="CD0205"/>
      </a:accent2>
      <a:accent3>
        <a:srgbClr val="D05002"/>
      </a:accent3>
      <a:accent4>
        <a:srgbClr val="052A5E"/>
      </a:accent4>
      <a:accent5>
        <a:srgbClr val="1A559C"/>
      </a:accent5>
      <a:accent6>
        <a:srgbClr val="156645"/>
      </a:accent6>
      <a:hlink>
        <a:srgbClr val="D05002"/>
      </a:hlink>
      <a:folHlink>
        <a:srgbClr val="808080"/>
      </a:folHlink>
    </a:clrScheme>
    <a:fontScheme name="Impact - Franklin Gothic Medium">
      <a:majorFont>
        <a:latin typeface="Impact"/>
        <a:ea typeface=""/>
        <a:cs typeface=""/>
      </a:majorFont>
      <a:minorFont>
        <a:latin typeface="Franklin Gothic 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ketball presentation (widescreen).potx" id="{9F4F77B0-14F5-4E29-8ABD-409A5CCAAB31}" vid="{5A933346-38F8-42BD-BB04-877426AB4C76}"/>
    </a:ext>
  </a:extLst>
</a:theme>
</file>

<file path=ppt/theme/theme2.xml><?xml version="1.0" encoding="utf-8"?>
<a:theme xmlns:a="http://schemas.openxmlformats.org/drawingml/2006/main" name="Office Theme">
  <a:themeElements>
    <a:clrScheme name="Basketball">
      <a:dk1>
        <a:sysClr val="windowText" lastClr="000000"/>
      </a:dk1>
      <a:lt1>
        <a:sysClr val="window" lastClr="FFFFFF"/>
      </a:lt1>
      <a:dk2>
        <a:srgbClr val="51270B"/>
      </a:dk2>
      <a:lt2>
        <a:srgbClr val="CAAF92"/>
      </a:lt2>
      <a:accent1>
        <a:srgbClr val="8C061E"/>
      </a:accent1>
      <a:accent2>
        <a:srgbClr val="CD0205"/>
      </a:accent2>
      <a:accent3>
        <a:srgbClr val="D05002"/>
      </a:accent3>
      <a:accent4>
        <a:srgbClr val="052A5E"/>
      </a:accent4>
      <a:accent5>
        <a:srgbClr val="1A559C"/>
      </a:accent5>
      <a:accent6>
        <a:srgbClr val="156645"/>
      </a:accent6>
      <a:hlink>
        <a:srgbClr val="D05002"/>
      </a:hlink>
      <a:folHlink>
        <a:srgbClr val="808080"/>
      </a:folHlink>
    </a:clrScheme>
    <a:fontScheme name="Impact - Franklin Gothic Medium">
      <a:majorFont>
        <a:latin typeface="Impact"/>
        <a:ea typeface=""/>
        <a:cs typeface=""/>
      </a:majorFont>
      <a:minorFont>
        <a:latin typeface="Franklin Gothic 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Basketball">
      <a:dk1>
        <a:sysClr val="windowText" lastClr="000000"/>
      </a:dk1>
      <a:lt1>
        <a:sysClr val="window" lastClr="FFFFFF"/>
      </a:lt1>
      <a:dk2>
        <a:srgbClr val="51270B"/>
      </a:dk2>
      <a:lt2>
        <a:srgbClr val="CAAF92"/>
      </a:lt2>
      <a:accent1>
        <a:srgbClr val="8C061E"/>
      </a:accent1>
      <a:accent2>
        <a:srgbClr val="CD0205"/>
      </a:accent2>
      <a:accent3>
        <a:srgbClr val="D05002"/>
      </a:accent3>
      <a:accent4>
        <a:srgbClr val="052A5E"/>
      </a:accent4>
      <a:accent5>
        <a:srgbClr val="1A559C"/>
      </a:accent5>
      <a:accent6>
        <a:srgbClr val="156645"/>
      </a:accent6>
      <a:hlink>
        <a:srgbClr val="D05002"/>
      </a:hlink>
      <a:folHlink>
        <a:srgbClr val="808080"/>
      </a:folHlink>
    </a:clrScheme>
    <a:fontScheme name="Impact - Franklin Gothic Medium">
      <a:majorFont>
        <a:latin typeface="Impact"/>
        <a:ea typeface=""/>
        <a:cs typeface=""/>
      </a:majorFont>
      <a:minorFont>
        <a:latin typeface="Franklin Gothic 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A3F7D94069FF64A86F7DFF56D60E3BE" ma:contentTypeVersion="6" ma:contentTypeDescription="Create a new document." ma:contentTypeScope="" ma:versionID="c32302c77d4085ecf495bdddb7f5e889">
  <xsd:schema xmlns:xsd="http://www.w3.org/2001/XMLSchema" xmlns:xs="http://www.w3.org/2001/XMLSchema" xmlns:p="http://schemas.microsoft.com/office/2006/metadata/properties" xmlns:ns2="a4f35948-e619-41b3-aa29-22878b09cfd2" xmlns:ns3="40262f94-9f35-4ac3-9a90-690165a166b7" targetNamespace="http://schemas.microsoft.com/office/2006/metadata/properties" ma:root="true" ma:fieldsID="4ab5ae46be95f9d0be6107e8200be7a2" ns2:_="" ns3:_="">
    <xsd:import namespace="a4f35948-e619-41b3-aa29-22878b09cfd2"/>
    <xsd:import namespace="40262f94-9f35-4ac3-9a90-690165a166b7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VSO_x0020_item_x0020_id" minOccurs="0"/>
                <xsd:element ref="ns3:Item_x0020_Details" minOccurs="0"/>
                <xsd:element ref="ns3:Template_x0020_details" minOccurs="0"/>
                <xsd:element ref="ns3:Assetid_x0020_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4f35948-e619-41b3-aa29-22878b09cfd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0262f94-9f35-4ac3-9a90-690165a166b7" elementFormDefault="qualified">
    <xsd:import namespace="http://schemas.microsoft.com/office/2006/documentManagement/types"/>
    <xsd:import namespace="http://schemas.microsoft.com/office/infopath/2007/PartnerControls"/>
    <xsd:element name="VSO_x0020_item_x0020_id" ma:index="10" nillable="true" ma:displayName="VSO item id" ma:description="Please add the bug number to refer to VSO items." ma:internalName="VSO_x0020_item_x0020_id">
      <xsd:simpleType>
        <xsd:restriction base="dms:Text">
          <xsd:maxLength value="255"/>
        </xsd:restriction>
      </xsd:simpleType>
    </xsd:element>
    <xsd:element name="Item_x0020_Details" ma:index="11" nillable="true" ma:displayName="Item Details" ma:internalName="Item_x0020_Details">
      <xsd:simpleType>
        <xsd:restriction base="dms:Note">
          <xsd:maxLength value="255"/>
        </xsd:restriction>
      </xsd:simpleType>
    </xsd:element>
    <xsd:element name="Template_x0020_details" ma:index="12" nillable="true" ma:displayName="Template details" ma:internalName="Template_x0020_details">
      <xsd:simpleType>
        <xsd:restriction base="dms:Text"/>
      </xsd:simpleType>
    </xsd:element>
    <xsd:element name="Assetid_x0020_" ma:index="13" nillable="true" ma:displayName="Assetid " ma:internalName="Assetid_x0020_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VSO_x0020_item_x0020_id xmlns="40262f94-9f35-4ac3-9a90-690165a166b7" xsi:nil="true"/>
    <Assetid_x0020_ xmlns="40262f94-9f35-4ac3-9a90-690165a166b7" xsi:nil="true"/>
    <Item_x0020_Details xmlns="40262f94-9f35-4ac3-9a90-690165a166b7" xsi:nil="true"/>
    <Template_x0020_details xmlns="40262f94-9f35-4ac3-9a90-690165a166b7" xsi:nil="true"/>
  </documentManagement>
</p:properties>
</file>

<file path=customXml/itemProps1.xml><?xml version="1.0" encoding="utf-8"?>
<ds:datastoreItem xmlns:ds="http://schemas.openxmlformats.org/officeDocument/2006/customXml" ds:itemID="{5D30E8E9-C5F6-40D8-943C-DA5B4196A64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4f35948-e619-41b3-aa29-22878b09cfd2"/>
    <ds:schemaRef ds:uri="40262f94-9f35-4ac3-9a90-690165a166b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8E42578-9CD4-4AFF-AA5E-F33052F6B6A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1DDEFBA-1D7E-4587-9763-EBF5A6740E9A}">
  <ds:schemaRefs>
    <ds:schemaRef ds:uri="http://purl.org/dc/terms/"/>
    <ds:schemaRef ds:uri="http://schemas.microsoft.com/office/2006/documentManagement/types"/>
    <ds:schemaRef ds:uri="http://purl.org/dc/elements/1.1/"/>
    <ds:schemaRef ds:uri="http://purl.org/dc/dcmitype/"/>
    <ds:schemaRef ds:uri="http://www.w3.org/XML/1998/namespace"/>
    <ds:schemaRef ds:uri="http://schemas.openxmlformats.org/package/2006/metadata/core-properties"/>
    <ds:schemaRef ds:uri="http://schemas.microsoft.com/office/infopath/2007/PartnerControls"/>
    <ds:schemaRef ds:uri="40262f94-9f35-4ac3-9a90-690165a166b7"/>
    <ds:schemaRef ds:uri="a4f35948-e619-41b3-aa29-22878b09cfd2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Basketball presentation (widescreen)</Template>
  <TotalTime>2536</TotalTime>
  <Words>491</Words>
  <Application>Microsoft Office PowerPoint</Application>
  <PresentationFormat>Widescreen</PresentationFormat>
  <Paragraphs>67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Franklin Gothic Medium</vt:lpstr>
      <vt:lpstr>Impact</vt:lpstr>
      <vt:lpstr>Basketball 16x9</vt:lpstr>
      <vt:lpstr>NBA Hurts: Injuries in Professional Basketball, 2010-2018 </vt:lpstr>
      <vt:lpstr>Risks of Injured Players</vt:lpstr>
      <vt:lpstr>The issue: Players are expensive, teams want to win </vt:lpstr>
      <vt:lpstr>Who gets injured the most in the NBA?</vt:lpstr>
      <vt:lpstr>Data Sources via Google</vt:lpstr>
      <vt:lpstr>Data Munging, OMG the munging…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Limitations/Considerations</vt:lpstr>
      <vt:lpstr>Conclusions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NBA Hurts: Injuries in the NBA</dc:title>
  <dc:creator>Katy W</dc:creator>
  <cp:lastModifiedBy>Katy W</cp:lastModifiedBy>
  <cp:revision>60</cp:revision>
  <dcterms:created xsi:type="dcterms:W3CDTF">2019-06-13T19:57:32Z</dcterms:created>
  <dcterms:modified xsi:type="dcterms:W3CDTF">2019-06-16T00:07:07Z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InternalTags">
    <vt:lpwstr/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